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5" r:id="rId10"/>
    <p:sldId id="281" r:id="rId11"/>
    <p:sldId id="267" r:id="rId12"/>
    <p:sldId id="266" r:id="rId13"/>
    <p:sldId id="268" r:id="rId14"/>
    <p:sldId id="264" r:id="rId15"/>
    <p:sldId id="269" r:id="rId16"/>
    <p:sldId id="272" r:id="rId17"/>
    <p:sldId id="274" r:id="rId18"/>
    <p:sldId id="270" r:id="rId19"/>
    <p:sldId id="275" r:id="rId20"/>
    <p:sldId id="276" r:id="rId21"/>
    <p:sldId id="271" r:id="rId22"/>
    <p:sldId id="284" r:id="rId23"/>
    <p:sldId id="285" r:id="rId24"/>
    <p:sldId id="277" r:id="rId25"/>
    <p:sldId id="278" r:id="rId26"/>
    <p:sldId id="279" r:id="rId27"/>
    <p:sldId id="280" r:id="rId28"/>
    <p:sldId id="282" r:id="rId29"/>
    <p:sldId id="283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10CD5-9DB6-483E-8E0E-74D8E83BCC0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FF0DC-E9A9-4DB5-B271-B8C6C32A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3‐minute story is exactly that: if you had only three minutes to tell your audience what they need to know, what would you say?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Big Idea boils the so‐what down even further: to a single sentence.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 concept that Nancy Duarte discusses in her book,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Resonate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(2010). She says the Big Idea has three components: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It must articulate your unique point of view;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It must convey what’s at stake;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It must be a complete sentence.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FF0DC-E9A9-4DB5-B271-B8C6C32A98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tlas.cid.harvard.edu/" TargetMode="External"/><Relationship Id="rId2" Type="http://schemas.openxmlformats.org/officeDocument/2006/relationships/hyperlink" Target="https://www.google.com/publicdata/explore?ds=n4ff2muj8bh2a_&amp;ctype=l&amp;strail=false&amp;nselm=h&amp;met_y=GDPP&amp;fdim_y=scenario:1&amp;scale_y=lin&amp;ind_y=false&amp;rdim=world&amp;idim=country:US:CN:IN&amp;idim=ungroup:219&amp;tstart=1104537600000&amp;tunit=Y&amp;tlen=55&amp;iconSize=0.5&amp;uniSize=0.035#!ctype=l&amp;strail=false&amp;bcs=d&amp;nselm=h&amp;met_y=GDPP&amp;fdim_y=scenario:1&amp;scale_y=lin&amp;ind_y=false&amp;rdim=world&amp;idim=country:US:CN:IN&amp;ifdim=world&amp;tstart=1104537600000&amp;tunit=Y&amp;tlen=55&amp;hl=en_US&amp;dl=en_US&amp;ind=fal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gapminder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100mentors.com/presentation-must-knows-3-ways-to-actively-engage-your-audience-when-presenting/" TargetMode="External"/><Relationship Id="rId3" Type="http://schemas.openxmlformats.org/officeDocument/2006/relationships/hyperlink" Target="http://www.storytellingwithdata.com/" TargetMode="External"/><Relationship Id="rId7" Type="http://schemas.openxmlformats.org/officeDocument/2006/relationships/hyperlink" Target="https://www.youtube.com/watch?v=Nj-hdQMa3uA" TargetMode="External"/><Relationship Id="rId2" Type="http://schemas.openxmlformats.org/officeDocument/2006/relationships/hyperlink" Target="http://www.goodchartsboo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owingdata.com/" TargetMode="External"/><Relationship Id="rId5" Type="http://schemas.openxmlformats.org/officeDocument/2006/relationships/hyperlink" Target="https://junkcharts.typepad.com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://flowingdata.com/data-points/" TargetMode="External"/><Relationship Id="rId9" Type="http://schemas.openxmlformats.org/officeDocument/2006/relationships/hyperlink" Target="https://www.ted.com/talks/hans_rosling_shows_the_best_stats_you_ve_ever_seen?language=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" TargetMode="External"/><Relationship Id="rId2" Type="http://schemas.openxmlformats.org/officeDocument/2006/relationships/hyperlink" Target="https://old.datahub.io/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directory" TargetMode="External"/><Relationship Id="rId4" Type="http://schemas.openxmlformats.org/officeDocument/2006/relationships/hyperlink" Target="https://github.com/fivethirtyeight/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Historical_mortality_rates_of_puerperal_fever#Yearly_mortality_rates_for_birthgiving_women_1833%E2%80%931858_for_first_and_second_clinic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Storytelling with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4813541"/>
            <a:ext cx="7034362" cy="1430740"/>
          </a:xfrm>
        </p:spPr>
        <p:txBody>
          <a:bodyPr/>
          <a:lstStyle/>
          <a:p>
            <a:r>
              <a:rPr lang="en-US" dirty="0"/>
              <a:t>Dr. James Wisnowski – Adsurgo</a:t>
            </a:r>
          </a:p>
          <a:p>
            <a:r>
              <a:rPr lang="en-US" dirty="0"/>
              <a:t>Dr. Bradley Warner - USAFA</a:t>
            </a:r>
          </a:p>
        </p:txBody>
      </p:sp>
    </p:spTree>
    <p:extLst>
      <p:ext uri="{BB962C8B-B14F-4D97-AF65-F5344CB8AC3E}">
        <p14:creationId xmlns:p14="http://schemas.microsoft.com/office/powerpoint/2010/main" val="208672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see first what stands out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08329"/>
            <a:ext cx="6248400" cy="373339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What did you notice first?</a:t>
            </a:r>
          </a:p>
        </p:txBody>
      </p:sp>
    </p:spTree>
    <p:extLst>
      <p:ext uri="{BB962C8B-B14F-4D97-AF65-F5344CB8AC3E}">
        <p14:creationId xmlns:p14="http://schemas.microsoft.com/office/powerpoint/2010/main" val="335194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only see a few things at once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82" y="1884825"/>
            <a:ext cx="5383236" cy="298039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What is your take-away from this graph?</a:t>
            </a:r>
          </a:p>
        </p:txBody>
      </p:sp>
    </p:spTree>
    <p:extLst>
      <p:ext uri="{BB962C8B-B14F-4D97-AF65-F5344CB8AC3E}">
        <p14:creationId xmlns:p14="http://schemas.microsoft.com/office/powerpoint/2010/main" val="154964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seek meaning and make connections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82" y="1188085"/>
            <a:ext cx="5383236" cy="437388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What impression do you get from this?</a:t>
            </a:r>
          </a:p>
        </p:txBody>
      </p:sp>
    </p:spTree>
    <p:extLst>
      <p:ext uri="{BB962C8B-B14F-4D97-AF65-F5344CB8AC3E}">
        <p14:creationId xmlns:p14="http://schemas.microsoft.com/office/powerpoint/2010/main" val="367987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rely on conventions and metaphors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81" y="1188085"/>
            <a:ext cx="4942237" cy="437388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Does this seem reversed?</a:t>
            </a:r>
          </a:p>
        </p:txBody>
      </p:sp>
    </p:spTree>
    <p:extLst>
      <p:ext uri="{BB962C8B-B14F-4D97-AF65-F5344CB8AC3E}">
        <p14:creationId xmlns:p14="http://schemas.microsoft.com/office/powerpoint/2010/main" val="3825592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Interactive</a:t>
            </a:r>
            <a:br>
              <a:rPr lang="en-US" sz="2800" dirty="0"/>
            </a:br>
            <a:r>
              <a:rPr lang="en-US" sz="2800" dirty="0"/>
              <a:t>Way of </a:t>
            </a:r>
            <a:r>
              <a:rPr lang="en-US" sz="2800"/>
              <a:t>the Future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Interactivity is the way of the future</a:t>
            </a:r>
          </a:p>
          <a:p>
            <a:pPr lvl="1"/>
            <a:r>
              <a:rPr lang="en-US" dirty="0"/>
              <a:t>Collaboration</a:t>
            </a:r>
          </a:p>
          <a:p>
            <a:pPr lvl="1"/>
            <a:r>
              <a:rPr lang="en-US" dirty="0"/>
              <a:t>Live Question and Answer</a:t>
            </a:r>
          </a:p>
          <a:p>
            <a:pPr lvl="1"/>
            <a:r>
              <a:rPr lang="en-US" dirty="0"/>
              <a:t>Everything available/Not always visible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>
                <a:hlinkClick r:id="rId2"/>
              </a:rPr>
              <a:t>Google</a:t>
            </a:r>
            <a:r>
              <a:rPr lang="en-US" dirty="0"/>
              <a:t>	</a:t>
            </a:r>
          </a:p>
          <a:p>
            <a:pPr lvl="1"/>
            <a:r>
              <a:rPr lang="en-US" dirty="0">
                <a:hlinkClick r:id="rId3"/>
              </a:rPr>
              <a:t>Harvard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Gapminder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AC12CD-7A45-4121-A452-B76D5BF35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37" y="2564681"/>
            <a:ext cx="2768441" cy="14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Chart typology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Two Questions:</a:t>
            </a:r>
          </a:p>
          <a:p>
            <a:pPr algn="l"/>
            <a:r>
              <a:rPr lang="en-US" dirty="0"/>
              <a:t>1. Is the information conceptual or data-driven?</a:t>
            </a:r>
          </a:p>
          <a:p>
            <a:pPr algn="l"/>
            <a:r>
              <a:rPr lang="en-US" dirty="0"/>
              <a:t>2. Am I declaring something or exploring something?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83201" y="940279"/>
            <a:ext cx="6391564" cy="51413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687127" y="3510950"/>
            <a:ext cx="4184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618994" y="1769895"/>
            <a:ext cx="6308" cy="3482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9357" y="1237673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Declarative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49357" y="5414895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Exploratory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15528" y="3326284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Conceptual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52727" y="3187784"/>
            <a:ext cx="133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Data-Driven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5010" y="2292866"/>
            <a:ext cx="133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illustration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75009" y="4058312"/>
            <a:ext cx="133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generation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36453" y="4082704"/>
            <a:ext cx="1339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exploration and discovery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99378" y="1878920"/>
            <a:ext cx="2182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Storytelling</a:t>
            </a:r>
          </a:p>
          <a:p>
            <a:r>
              <a:rPr lang="en-US" b="1" dirty="0"/>
              <a:t>Data</a:t>
            </a:r>
            <a:r>
              <a:rPr lang="en-US" dirty="0"/>
              <a:t>: Simple</a:t>
            </a:r>
          </a:p>
          <a:p>
            <a:r>
              <a:rPr lang="en-US" b="1" dirty="0"/>
              <a:t>Type</a:t>
            </a:r>
            <a:r>
              <a:rPr lang="en-US" dirty="0"/>
              <a:t>: Conventional</a:t>
            </a:r>
          </a:p>
          <a:p>
            <a:r>
              <a:rPr lang="en-US" b="1" dirty="0"/>
              <a:t>Features</a:t>
            </a:r>
            <a:r>
              <a:rPr lang="en-US" dirty="0"/>
              <a:t>: Clear</a:t>
            </a:r>
          </a:p>
          <a:p>
            <a:r>
              <a:rPr lang="en-US" b="1" dirty="0"/>
              <a:t>Goals</a:t>
            </a:r>
            <a:r>
              <a:rPr lang="en-US" dirty="0"/>
              <a:t>: Affirm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FE71B0F-F7D3-496F-B1EA-72E177F8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723" y="1876604"/>
            <a:ext cx="1203286" cy="9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Chart Creation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Put aside:</a:t>
            </a:r>
          </a:p>
          <a:p>
            <a:pPr marL="342900" indent="-342900" algn="l">
              <a:buAutoNum type="arabicPeriod"/>
            </a:pPr>
            <a:r>
              <a:rPr lang="en-US" dirty="0"/>
              <a:t>Prep 10%: Who, What, and How</a:t>
            </a:r>
          </a:p>
          <a:p>
            <a:pPr marL="342900" indent="-342900" algn="l">
              <a:buAutoNum type="arabicPeriod"/>
            </a:pPr>
            <a:r>
              <a:rPr lang="en-US" dirty="0"/>
              <a:t>Talk and Listen 24%: Capture words, phrases, and statements</a:t>
            </a:r>
          </a:p>
          <a:p>
            <a:pPr marL="342900" indent="-342900" algn="l">
              <a:buAutoNum type="arabicPeriod"/>
            </a:pPr>
            <a:r>
              <a:rPr lang="en-US" dirty="0"/>
              <a:t>Sketch 33%: Work quickly, multiple approaches</a:t>
            </a:r>
          </a:p>
          <a:p>
            <a:pPr marL="342900" indent="-342900" algn="l">
              <a:buAutoNum type="arabicPeriod"/>
            </a:pPr>
            <a:r>
              <a:rPr lang="en-US" dirty="0"/>
              <a:t>Prototype 33%: Play with tools </a:t>
            </a:r>
          </a:p>
          <a:p>
            <a:pPr algn="l"/>
            <a:r>
              <a:rPr lang="en-US" dirty="0">
                <a:hlinkClick r:id="rId2"/>
              </a:rPr>
              <a:t>Visual Vocabulary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264724" y="569066"/>
            <a:ext cx="6248398" cy="5655156"/>
          </a:xfrm>
        </p:spPr>
        <p:txBody>
          <a:bodyPr/>
          <a:lstStyle/>
          <a:p>
            <a:r>
              <a:rPr lang="en-US" dirty="0"/>
              <a:t>Who</a:t>
            </a:r>
          </a:p>
          <a:p>
            <a:pPr lvl="1"/>
            <a:r>
              <a:rPr lang="en-US" dirty="0"/>
              <a:t>Audience</a:t>
            </a:r>
          </a:p>
          <a:p>
            <a:pPr lvl="1"/>
            <a:r>
              <a:rPr lang="en-US" dirty="0"/>
              <a:t>Biases</a:t>
            </a:r>
          </a:p>
          <a:p>
            <a:r>
              <a:rPr lang="en-US" dirty="0"/>
              <a:t>What</a:t>
            </a:r>
          </a:p>
          <a:p>
            <a:pPr lvl="1"/>
            <a:r>
              <a:rPr lang="en-US" dirty="0"/>
              <a:t>What do you want them to know/do?</a:t>
            </a:r>
          </a:p>
          <a:p>
            <a:pPr lvl="1"/>
            <a:r>
              <a:rPr lang="en-US" dirty="0"/>
              <a:t>How will you communicate to audience?</a:t>
            </a:r>
          </a:p>
          <a:p>
            <a:r>
              <a:rPr lang="en-US" dirty="0"/>
              <a:t>How</a:t>
            </a:r>
          </a:p>
          <a:p>
            <a:pPr lvl="1"/>
            <a:r>
              <a:rPr lang="en-US" dirty="0"/>
              <a:t>What data will make the point?</a:t>
            </a:r>
          </a:p>
          <a:p>
            <a:pPr marL="402336" lvl="1" indent="0">
              <a:buNone/>
            </a:pPr>
            <a:endParaRPr lang="en-US" dirty="0"/>
          </a:p>
          <a:p>
            <a:pPr marL="40233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69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Semmelweis</a:t>
            </a:r>
            <a:r>
              <a:rPr lang="en-US" sz="2800" dirty="0"/>
              <a:t> Plot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64724" y="569066"/>
            <a:ext cx="6248398" cy="5655156"/>
          </a:xfrm>
        </p:spPr>
        <p:txBody>
          <a:bodyPr/>
          <a:lstStyle/>
          <a:p>
            <a:r>
              <a:rPr lang="en-US" dirty="0"/>
              <a:t>Who</a:t>
            </a:r>
          </a:p>
          <a:p>
            <a:pPr lvl="1"/>
            <a:r>
              <a:rPr lang="en-US" dirty="0"/>
              <a:t>Audience</a:t>
            </a:r>
          </a:p>
          <a:p>
            <a:pPr lvl="1"/>
            <a:r>
              <a:rPr lang="en-US" dirty="0"/>
              <a:t>Biases</a:t>
            </a:r>
          </a:p>
          <a:p>
            <a:pPr marL="402336" lvl="1" indent="0">
              <a:buNone/>
            </a:pPr>
            <a:endParaRPr lang="en-US" dirty="0"/>
          </a:p>
          <a:p>
            <a:r>
              <a:rPr lang="en-US" dirty="0"/>
              <a:t>What</a:t>
            </a:r>
          </a:p>
          <a:p>
            <a:pPr lvl="1"/>
            <a:r>
              <a:rPr lang="en-US" dirty="0"/>
              <a:t>What do you want them to know/do?</a:t>
            </a:r>
          </a:p>
          <a:p>
            <a:pPr lvl="1"/>
            <a:r>
              <a:rPr lang="en-US" dirty="0"/>
              <a:t>How will you communicate to audience?</a:t>
            </a:r>
          </a:p>
          <a:p>
            <a:pPr marL="402336" lvl="1" indent="0">
              <a:buNone/>
            </a:pPr>
            <a:endParaRPr lang="en-US" dirty="0"/>
          </a:p>
          <a:p>
            <a:r>
              <a:rPr lang="en-US" dirty="0"/>
              <a:t>How</a:t>
            </a:r>
          </a:p>
          <a:p>
            <a:pPr lvl="1"/>
            <a:r>
              <a:rPr lang="en-US" dirty="0"/>
              <a:t>What data will make the point?</a:t>
            </a:r>
          </a:p>
          <a:p>
            <a:pPr marL="402336" lvl="1" indent="0">
              <a:buNone/>
            </a:pPr>
            <a:endParaRPr lang="en-US" dirty="0"/>
          </a:p>
          <a:p>
            <a:pPr marL="40233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8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Chart Critique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Good writers are Great Readers</a:t>
            </a:r>
          </a:p>
          <a:p>
            <a:pPr marL="342900" indent="-342900" algn="l">
              <a:buAutoNum type="arabicPeriod"/>
            </a:pPr>
            <a:r>
              <a:rPr lang="en-US" dirty="0"/>
              <a:t>Note first things you see.</a:t>
            </a:r>
          </a:p>
          <a:p>
            <a:pPr marL="342900" indent="-342900" algn="l">
              <a:buAutoNum type="arabicPeriod"/>
            </a:pPr>
            <a:r>
              <a:rPr lang="en-US" dirty="0"/>
              <a:t>Note first idea that forms.</a:t>
            </a:r>
          </a:p>
          <a:p>
            <a:pPr marL="342900" indent="-342900" algn="l">
              <a:buAutoNum type="arabicPeriod"/>
            </a:pPr>
            <a:r>
              <a:rPr lang="en-US" dirty="0"/>
              <a:t>Note likes and dislikes.</a:t>
            </a:r>
          </a:p>
          <a:p>
            <a:pPr marL="342900" indent="-342900" algn="l">
              <a:buAutoNum type="arabicPeriod"/>
            </a:pPr>
            <a:r>
              <a:rPr lang="en-US" dirty="0"/>
              <a:t>Find three things you’d change and why.</a:t>
            </a:r>
          </a:p>
          <a:p>
            <a:pPr marL="342900" indent="-342900" algn="l">
              <a:buAutoNum type="arabicPeriod"/>
            </a:pPr>
            <a:r>
              <a:rPr lang="en-US" dirty="0"/>
              <a:t>Sketch your own version.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98575"/>
            <a:ext cx="6248400" cy="5152900"/>
          </a:xfrm>
        </p:spPr>
      </p:pic>
    </p:spTree>
    <p:extLst>
      <p:ext uri="{BB962C8B-B14F-4D97-AF65-F5344CB8AC3E}">
        <p14:creationId xmlns:p14="http://schemas.microsoft.com/office/powerpoint/2010/main" val="1358098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Chart Critique</a:t>
            </a:r>
            <a:br>
              <a:rPr lang="en-US" sz="2800" dirty="0"/>
            </a:br>
            <a:r>
              <a:rPr lang="en-US" sz="2800" dirty="0" err="1"/>
              <a:t>Semmelweis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 algn="l">
              <a:buAutoNum type="arabicPeriod"/>
            </a:pPr>
            <a:r>
              <a:rPr lang="en-US" dirty="0"/>
              <a:t>Note first things you see.</a:t>
            </a:r>
          </a:p>
          <a:p>
            <a:pPr marL="342900" indent="-342900" algn="l">
              <a:buAutoNum type="arabicPeriod"/>
            </a:pPr>
            <a:r>
              <a:rPr lang="en-US" dirty="0"/>
              <a:t>Note first idea that forms.</a:t>
            </a:r>
          </a:p>
          <a:p>
            <a:pPr marL="342900" indent="-342900" algn="l">
              <a:buAutoNum type="arabicPeriod"/>
            </a:pPr>
            <a:r>
              <a:rPr lang="en-US" dirty="0"/>
              <a:t>Note likes and dislikes.</a:t>
            </a:r>
          </a:p>
          <a:p>
            <a:pPr marL="342900" indent="-342900" algn="l">
              <a:buAutoNum type="arabicPeriod"/>
            </a:pPr>
            <a:r>
              <a:rPr lang="en-US" dirty="0"/>
              <a:t>Find three things you’d change and why.</a:t>
            </a:r>
          </a:p>
          <a:p>
            <a:pPr marL="342900" indent="-342900" algn="l">
              <a:buAutoNum type="arabicPeriod"/>
            </a:pPr>
            <a:r>
              <a:rPr lang="en-US" dirty="0"/>
              <a:t>Sketch your own version.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9" y="1464996"/>
            <a:ext cx="6173061" cy="3820058"/>
          </a:xfrm>
        </p:spPr>
      </p:pic>
    </p:spTree>
    <p:extLst>
      <p:ext uri="{BB962C8B-B14F-4D97-AF65-F5344CB8AC3E}">
        <p14:creationId xmlns:p14="http://schemas.microsoft.com/office/powerpoint/2010/main" val="21224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69066"/>
            <a:ext cx="2671313" cy="4943104"/>
          </a:xfrm>
        </p:spPr>
        <p:txBody>
          <a:bodyPr>
            <a:normAutofit/>
          </a:bodyPr>
          <a:lstStyle/>
          <a:p>
            <a:r>
              <a:rPr lang="en-US" sz="28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 does Storytelling fit in the data viz ecosphere?</a:t>
            </a:r>
          </a:p>
          <a:p>
            <a:endParaRPr lang="en-US" dirty="0"/>
          </a:p>
          <a:p>
            <a:r>
              <a:rPr lang="en-US" dirty="0"/>
              <a:t>Data Collection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  <a:p>
            <a:endParaRPr lang="en-US" dirty="0"/>
          </a:p>
          <a:p>
            <a:r>
              <a:rPr lang="en-US" dirty="0"/>
              <a:t>Crafting a 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5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Improved Plot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dirty="0"/>
              <a:t>Maximize data to ink ratio</a:t>
            </a:r>
          </a:p>
          <a:p>
            <a:pPr marL="342900" indent="-342900" algn="l">
              <a:buAutoNum type="arabicPeriod"/>
            </a:pPr>
            <a:r>
              <a:rPr lang="en-US" dirty="0"/>
              <a:t>Align</a:t>
            </a:r>
          </a:p>
          <a:p>
            <a:pPr marL="342900" indent="-342900" algn="l">
              <a:buAutoNum type="arabicPeriod"/>
            </a:pPr>
            <a:r>
              <a:rPr lang="en-US" dirty="0"/>
              <a:t>Reduce clutter</a:t>
            </a:r>
          </a:p>
          <a:p>
            <a:pPr marL="800100" lvl="1" indent="-342900">
              <a:buAutoNum type="arabicPeriod"/>
            </a:pPr>
            <a:r>
              <a:rPr lang="en-US" dirty="0"/>
              <a:t>Remove border</a:t>
            </a:r>
          </a:p>
          <a:p>
            <a:pPr marL="800100" lvl="1" indent="-342900">
              <a:buAutoNum type="arabicPeriod"/>
            </a:pPr>
            <a:r>
              <a:rPr lang="en-US" dirty="0"/>
              <a:t>Remove background</a:t>
            </a:r>
          </a:p>
          <a:p>
            <a:pPr marL="342900" indent="-342900" algn="l">
              <a:buAutoNum type="arabicPeriod"/>
            </a:pPr>
            <a:r>
              <a:rPr lang="en-US" dirty="0"/>
              <a:t>Don’t fear white space</a:t>
            </a:r>
          </a:p>
          <a:p>
            <a:pPr marL="342900" indent="-342900" algn="l">
              <a:buAutoNum type="arabicPeriod"/>
            </a:pPr>
            <a:r>
              <a:rPr lang="en-US" dirty="0"/>
              <a:t>Strategic use of contrast</a:t>
            </a:r>
          </a:p>
          <a:p>
            <a:pPr marL="342900" indent="-342900" algn="l">
              <a:buAutoNum type="arabicPeriod"/>
            </a:pPr>
            <a:r>
              <a:rPr lang="en-US" dirty="0"/>
              <a:t>Focus attention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01" y="1136338"/>
            <a:ext cx="6077798" cy="4477375"/>
          </a:xfrm>
        </p:spPr>
      </p:pic>
    </p:spTree>
    <p:extLst>
      <p:ext uri="{BB962C8B-B14F-4D97-AF65-F5344CB8AC3E}">
        <p14:creationId xmlns:p14="http://schemas.microsoft.com/office/powerpoint/2010/main" val="101186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Storytelling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3-Minute Story</a:t>
            </a:r>
          </a:p>
          <a:p>
            <a:r>
              <a:rPr lang="en-US" dirty="0"/>
              <a:t>Big Idea</a:t>
            </a:r>
          </a:p>
          <a:p>
            <a:r>
              <a:rPr lang="en-US" dirty="0"/>
              <a:t>3 Acts</a:t>
            </a:r>
          </a:p>
          <a:p>
            <a:pPr lvl="1"/>
            <a:r>
              <a:rPr lang="en-US" dirty="0"/>
              <a:t>Beginning – Sets up the story</a:t>
            </a:r>
          </a:p>
          <a:p>
            <a:pPr lvl="1"/>
            <a:r>
              <a:rPr lang="en-US" dirty="0"/>
              <a:t>Middle – The bulk of the story, main characters attempts to resolve the problem</a:t>
            </a:r>
          </a:p>
          <a:p>
            <a:pPr lvl="1"/>
            <a:r>
              <a:rPr lang="en-US" dirty="0"/>
              <a:t>End – climax where the tension is resolved and the question is answered.</a:t>
            </a:r>
          </a:p>
          <a:p>
            <a:r>
              <a:rPr lang="en-US" dirty="0"/>
              <a:t>Conflict and Tension are necessary</a:t>
            </a:r>
          </a:p>
          <a:p>
            <a:pPr lvl="1"/>
            <a:r>
              <a:rPr lang="en-US" dirty="0"/>
              <a:t>ABCDEFG. HIJ</a:t>
            </a:r>
          </a:p>
          <a:p>
            <a:pPr lvl="1"/>
            <a:r>
              <a:rPr lang="en-US" dirty="0"/>
              <a:t>Use Pauses: Don’t Annoy</a:t>
            </a:r>
          </a:p>
          <a:p>
            <a:pPr lvl="1"/>
            <a:r>
              <a:rPr lang="en-US" dirty="0"/>
              <a:t>Use when there is something to reveal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8B3073-0532-4EDD-8F25-B710226F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5" y="1689385"/>
            <a:ext cx="4732725" cy="2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Storytelling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context</a:t>
            </a:r>
          </a:p>
          <a:p>
            <a:pPr lvl="1"/>
            <a:r>
              <a:rPr lang="en-US" dirty="0"/>
              <a:t>Audience analysis</a:t>
            </a:r>
          </a:p>
          <a:p>
            <a:pPr lvl="1"/>
            <a:r>
              <a:rPr lang="en-US" dirty="0"/>
              <a:t>Goal of your research and defining problem effectively</a:t>
            </a:r>
          </a:p>
          <a:p>
            <a:r>
              <a:rPr lang="en-US" dirty="0"/>
              <a:t>Effective visualizations</a:t>
            </a:r>
          </a:p>
          <a:p>
            <a:pPr lvl="1"/>
            <a:r>
              <a:rPr lang="en-US" dirty="0"/>
              <a:t>Appropriate use of common graphs</a:t>
            </a:r>
          </a:p>
          <a:p>
            <a:pPr lvl="1"/>
            <a:r>
              <a:rPr lang="en-US" dirty="0"/>
              <a:t>What not to do</a:t>
            </a:r>
          </a:p>
          <a:p>
            <a:r>
              <a:rPr lang="en-US" dirty="0"/>
              <a:t>Clutter is your enemy</a:t>
            </a:r>
          </a:p>
          <a:p>
            <a:pPr lvl="1"/>
            <a:r>
              <a:rPr lang="en-US" dirty="0"/>
              <a:t>Brainpower is a limited resource</a:t>
            </a:r>
          </a:p>
          <a:p>
            <a:pPr lvl="1"/>
            <a:r>
              <a:rPr lang="en-US" dirty="0"/>
              <a:t>Gestalt Principles and importance of whitespace</a:t>
            </a:r>
          </a:p>
        </p:txBody>
      </p:sp>
    </p:spTree>
    <p:extLst>
      <p:ext uri="{BB962C8B-B14F-4D97-AF65-F5344CB8AC3E}">
        <p14:creationId xmlns:p14="http://schemas.microsoft.com/office/powerpoint/2010/main" val="1227429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en-US" sz="2800" dirty="0"/>
              <a:t>Storytelling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audience’s attention</a:t>
            </a:r>
          </a:p>
          <a:p>
            <a:pPr lvl="1"/>
            <a:r>
              <a:rPr lang="en-US" dirty="0"/>
              <a:t>Understand pre-attentive attributes as visual hierarchy</a:t>
            </a:r>
          </a:p>
          <a:p>
            <a:pPr lvl="1"/>
            <a:r>
              <a:rPr lang="en-US" dirty="0"/>
              <a:t>Importance of color</a:t>
            </a:r>
          </a:p>
          <a:p>
            <a:r>
              <a:rPr lang="en-US" dirty="0"/>
              <a:t>Think like a designer</a:t>
            </a:r>
          </a:p>
          <a:p>
            <a:pPr lvl="1"/>
            <a:r>
              <a:rPr lang="en-US" dirty="0"/>
              <a:t>Form (the visual) follows function (purpose)</a:t>
            </a:r>
          </a:p>
          <a:p>
            <a:pPr lvl="1"/>
            <a:r>
              <a:rPr lang="en-US" dirty="0"/>
              <a:t>How to gain audience acceptance</a:t>
            </a:r>
          </a:p>
          <a:p>
            <a:r>
              <a:rPr lang="en-US" dirty="0"/>
              <a:t>Dissect model visuals</a:t>
            </a:r>
          </a:p>
          <a:p>
            <a:pPr lvl="1"/>
            <a:r>
              <a:rPr lang="en-US" dirty="0"/>
              <a:t>Principles of excellence</a:t>
            </a:r>
          </a:p>
          <a:p>
            <a:pPr lvl="1"/>
            <a:r>
              <a:rPr lang="en-US" dirty="0"/>
              <a:t>Effective use of thickness, order, and size</a:t>
            </a:r>
          </a:p>
        </p:txBody>
      </p:sp>
    </p:spTree>
    <p:extLst>
      <p:ext uri="{BB962C8B-B14F-4D97-AF65-F5344CB8AC3E}">
        <p14:creationId xmlns:p14="http://schemas.microsoft.com/office/powerpoint/2010/main" val="2250884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84" y="200238"/>
            <a:ext cx="7882510" cy="5806865"/>
          </a:xfrm>
        </p:spPr>
      </p:pic>
    </p:spTree>
    <p:extLst>
      <p:ext uri="{BB962C8B-B14F-4D97-AF65-F5344CB8AC3E}">
        <p14:creationId xmlns:p14="http://schemas.microsoft.com/office/powerpoint/2010/main" val="285685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33" y="170619"/>
            <a:ext cx="7891161" cy="5813238"/>
          </a:xfrm>
        </p:spPr>
      </p:pic>
    </p:spTree>
    <p:extLst>
      <p:ext uri="{BB962C8B-B14F-4D97-AF65-F5344CB8AC3E}">
        <p14:creationId xmlns:p14="http://schemas.microsoft.com/office/powerpoint/2010/main" val="314369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36" y="384498"/>
            <a:ext cx="7516678" cy="5537365"/>
          </a:xfrm>
        </p:spPr>
      </p:pic>
    </p:spTree>
    <p:extLst>
      <p:ext uri="{BB962C8B-B14F-4D97-AF65-F5344CB8AC3E}">
        <p14:creationId xmlns:p14="http://schemas.microsoft.com/office/powerpoint/2010/main" val="61557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85" y="212025"/>
            <a:ext cx="7803396" cy="574858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09" y="2626963"/>
            <a:ext cx="1577604" cy="22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5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286626" cy="4952492"/>
          </a:xfrm>
        </p:spPr>
        <p:txBody>
          <a:bodyPr>
            <a:normAutofit/>
          </a:bodyPr>
          <a:lstStyle/>
          <a:p>
            <a:r>
              <a:rPr lang="en-US" sz="2800" dirty="0"/>
              <a:t>Semmelweis Visualization in the Literature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676A07A-D14A-4D66-A6F5-D28A0B3E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34" y="1345830"/>
            <a:ext cx="3958555" cy="423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9F1A7E-25F2-4586-869C-98F95D0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53" y="1345830"/>
            <a:ext cx="4031598" cy="4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6129339" cy="4952492"/>
          </a:xfrm>
        </p:spPr>
        <p:txBody>
          <a:bodyPr>
            <a:normAutofit/>
          </a:bodyPr>
          <a:lstStyle/>
          <a:p>
            <a:r>
              <a:rPr lang="en-US" sz="2800" dirty="0"/>
              <a:t>Chart Critique Semmelweis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007AB0-7AC4-41AF-AA84-918342B0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674051"/>
            <a:ext cx="5581651" cy="328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BC8A90-01D5-48E2-83C0-D2073AD4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48" y="1674051"/>
            <a:ext cx="5866527" cy="3288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5E051F-202C-452D-9F60-B653FB42613F}"/>
              </a:ext>
            </a:extLst>
          </p:cNvPr>
          <p:cNvSpPr txBox="1"/>
          <p:nvPr/>
        </p:nvSpPr>
        <p:spPr>
          <a:xfrm>
            <a:off x="68376" y="5706236"/>
            <a:ext cx="10126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Brent Dykes, </a:t>
            </a:r>
            <a:r>
              <a:rPr lang="en-US" sz="1200" dirty="0" err="1"/>
              <a:t>Domopalooza</a:t>
            </a:r>
            <a:r>
              <a:rPr lang="en-US" sz="1200" dirty="0"/>
              <a:t> 2017</a:t>
            </a:r>
          </a:p>
          <a:p>
            <a:r>
              <a:rPr lang="en-US" sz="1200" dirty="0"/>
              <a:t>https://knowledge.domo.com/Training/Domopalooza_Resources/Domopalooza_2017/Stories_Rule_the_World%3A_How_to_Tell_a_Better_Story_with_Data</a:t>
            </a:r>
          </a:p>
        </p:txBody>
      </p:sp>
    </p:spTree>
    <p:extLst>
      <p:ext uri="{BB962C8B-B14F-4D97-AF65-F5344CB8AC3E}">
        <p14:creationId xmlns:p14="http://schemas.microsoft.com/office/powerpoint/2010/main" val="205896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69066"/>
            <a:ext cx="2671313" cy="4943104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are we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i="1" dirty="0">
                <a:hlinkClick r:id="rId2"/>
              </a:rPr>
              <a:t>Good Charts</a:t>
            </a:r>
            <a:r>
              <a:rPr lang="en-US" i="1" dirty="0"/>
              <a:t> </a:t>
            </a:r>
            <a:r>
              <a:rPr lang="en-US" dirty="0"/>
              <a:t>by Scott Berinato </a:t>
            </a:r>
          </a:p>
          <a:p>
            <a:pPr lvl="1"/>
            <a:r>
              <a:rPr lang="en-US" i="1" dirty="0">
                <a:hlinkClick r:id="rId3"/>
              </a:rPr>
              <a:t>Storytelling with Data </a:t>
            </a:r>
            <a:r>
              <a:rPr lang="en-US" dirty="0"/>
              <a:t>by Cole Nussbaumer Knaflic</a:t>
            </a:r>
          </a:p>
          <a:p>
            <a:pPr lvl="1"/>
            <a:r>
              <a:rPr lang="en-US" i="1" dirty="0">
                <a:hlinkClick r:id="rId4"/>
              </a:rPr>
              <a:t>Data Points </a:t>
            </a:r>
            <a:r>
              <a:rPr lang="en-US" dirty="0"/>
              <a:t>by Nathan Yau</a:t>
            </a:r>
          </a:p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5"/>
              </a:rPr>
              <a:t>Junkcharts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Flowing Data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TedTalk</a:t>
            </a:r>
            <a:r>
              <a:rPr lang="en-US" dirty="0"/>
              <a:t> Storytelling</a:t>
            </a:r>
          </a:p>
          <a:p>
            <a:pPr lvl="1"/>
            <a:r>
              <a:rPr lang="en-US" dirty="0">
                <a:hlinkClick r:id="rId8"/>
              </a:rPr>
              <a:t>Engaging Your Audience 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Best Ted Talk </a:t>
            </a:r>
            <a:r>
              <a:rPr lang="en-US" dirty="0"/>
              <a:t>Hans </a:t>
            </a:r>
            <a:r>
              <a:rPr lang="en-US" dirty="0" err="1"/>
              <a:t>Rosling</a:t>
            </a:r>
            <a:endParaRPr lang="en-US" dirty="0"/>
          </a:p>
          <a:p>
            <a:pPr marL="402336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E0FBE9-CFF8-4048-9629-DA784D78C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864" y="1429851"/>
            <a:ext cx="4613738" cy="43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8391" y="1143293"/>
            <a:ext cx="3350016" cy="4268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3400" cap="all" dirty="0">
                <a:solidFill>
                  <a:schemeClr val="bg2"/>
                </a:solidFill>
              </a:rPr>
              <a:t>Questions?</a:t>
            </a:r>
            <a:br>
              <a:rPr lang="en-US" sz="3400" cap="all" dirty="0">
                <a:solidFill>
                  <a:schemeClr val="bg2"/>
                </a:solidFill>
              </a:rPr>
            </a:br>
            <a:r>
              <a:rPr lang="en-US" sz="3400" cap="all" dirty="0">
                <a:solidFill>
                  <a:schemeClr val="bg2"/>
                </a:solidFill>
              </a:rPr>
              <a:t/>
            </a:r>
            <a:br>
              <a:rPr lang="en-US" sz="3400" cap="all" dirty="0">
                <a:solidFill>
                  <a:schemeClr val="bg2"/>
                </a:solidFill>
              </a:rPr>
            </a:br>
            <a:r>
              <a:rPr lang="en-US" sz="3400" cap="all" dirty="0">
                <a:solidFill>
                  <a:schemeClr val="bg2"/>
                </a:solidFill>
              </a:rPr>
              <a:t/>
            </a:r>
            <a:br>
              <a:rPr lang="en-US" sz="3400" cap="all" dirty="0">
                <a:solidFill>
                  <a:schemeClr val="bg2"/>
                </a:solidFill>
              </a:rPr>
            </a:br>
            <a:r>
              <a:rPr lang="en-US" sz="3400" cap="all" dirty="0">
                <a:solidFill>
                  <a:schemeClr val="bg2"/>
                </a:solidFill>
              </a:rPr>
              <a:t/>
            </a:r>
            <a:br>
              <a:rPr lang="en-US" sz="3400" cap="all" dirty="0">
                <a:solidFill>
                  <a:schemeClr val="bg2"/>
                </a:solidFill>
              </a:rPr>
            </a:br>
            <a:r>
              <a:rPr lang="en-US" sz="3400" cap="all" dirty="0">
                <a:solidFill>
                  <a:schemeClr val="bg2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C5BAA8-DFBA-4D53-A724-DE34B1A2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59" y="2125831"/>
            <a:ext cx="6103012" cy="2303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6CA870-5F54-48DD-97CB-72195DBBD6DD}"/>
              </a:ext>
            </a:extLst>
          </p:cNvPr>
          <p:cNvSpPr txBox="1"/>
          <p:nvPr/>
        </p:nvSpPr>
        <p:spPr>
          <a:xfrm>
            <a:off x="4233862" y="5412258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and have a great symposium!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4DAB80C-9D97-4BC8-AF2D-38E4D4AAB65A}"/>
              </a:ext>
            </a:extLst>
          </p:cNvPr>
          <p:cNvSpPr txBox="1">
            <a:spLocks/>
          </p:cNvSpPr>
          <p:nvPr/>
        </p:nvSpPr>
        <p:spPr>
          <a:xfrm>
            <a:off x="761999" y="559678"/>
            <a:ext cx="6129339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3828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69066"/>
            <a:ext cx="2852468" cy="4943104"/>
          </a:xfrm>
        </p:spPr>
        <p:txBody>
          <a:bodyPr>
            <a:normAutofit/>
          </a:bodyPr>
          <a:lstStyle/>
          <a:p>
            <a:r>
              <a:rPr lang="en-US" sz="2800" dirty="0"/>
              <a:t>Dr Semmelweis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99" y="621289"/>
            <a:ext cx="3935413" cy="5320679"/>
          </a:xfrm>
        </p:spPr>
      </p:pic>
    </p:spTree>
    <p:extLst>
      <p:ext uri="{BB962C8B-B14F-4D97-AF65-F5344CB8AC3E}">
        <p14:creationId xmlns:p14="http://schemas.microsoft.com/office/powerpoint/2010/main" val="205275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Sources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400" dirty="0"/>
              <a:t>“Data is the middleman between phenomenon and ideas about them”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r>
              <a:rPr lang="en-US" dirty="0"/>
              <a:t>Observation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>
                <a:hlinkClick r:id="rId2"/>
              </a:rPr>
              <a:t>Data Search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US Government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Five Thirty Eight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Google Public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8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/>
              <a:t>Semmelweis</a:t>
            </a:r>
            <a:r>
              <a:rPr lang="en-US" sz="2800" dirty="0"/>
              <a:t> </a:t>
            </a:r>
            <a:r>
              <a:rPr lang="en-US" sz="2800" dirty="0" smtClean="0"/>
              <a:t>Data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1600" dirty="0" smtClean="0">
                <a:hlinkClick r:id="rId2"/>
              </a:rPr>
              <a:t>Wiki Page with Data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903888"/>
            <a:ext cx="6248400" cy="4985136"/>
          </a:xfrm>
        </p:spPr>
      </p:pic>
    </p:spTree>
    <p:extLst>
      <p:ext uri="{BB962C8B-B14F-4D97-AF65-F5344CB8AC3E}">
        <p14:creationId xmlns:p14="http://schemas.microsoft.com/office/powerpoint/2010/main" val="417842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69066"/>
            <a:ext cx="2852468" cy="4943104"/>
          </a:xfrm>
        </p:spPr>
        <p:txBody>
          <a:bodyPr>
            <a:normAutofit/>
          </a:bodyPr>
          <a:lstStyle/>
          <a:p>
            <a:r>
              <a:rPr lang="en-US" sz="2800" dirty="0"/>
              <a:t>Data Viz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don’t go in order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We see first what stands out</a:t>
            </a:r>
          </a:p>
          <a:p>
            <a:endParaRPr lang="en-US" dirty="0"/>
          </a:p>
          <a:p>
            <a:r>
              <a:rPr lang="en-US" dirty="0"/>
              <a:t>We use our iconic memory first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see only a few things at once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seek meaning and make connections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rely on conventions and metaphors</a:t>
            </a:r>
          </a:p>
          <a:p>
            <a:endParaRPr lang="en-US" dirty="0"/>
          </a:p>
          <a:p>
            <a:r>
              <a:rPr lang="en-US" dirty="0"/>
              <a:t>Interactive is better than static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361FB2-A7E8-45D0-A981-2E0F8CE1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5" y="2204006"/>
            <a:ext cx="4120699" cy="27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6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don’t go in order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88085"/>
            <a:ext cx="6248400" cy="437388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Read this chart and pay attention to what your eyes track.</a:t>
            </a:r>
          </a:p>
        </p:txBody>
      </p:sp>
    </p:spTree>
    <p:extLst>
      <p:ext uri="{BB962C8B-B14F-4D97-AF65-F5344CB8AC3E}">
        <p14:creationId xmlns:p14="http://schemas.microsoft.com/office/powerpoint/2010/main" val="95978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use our iconic memory first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40568" y="1819477"/>
            <a:ext cx="3838776" cy="3239537"/>
          </a:xfrm>
        </p:spPr>
        <p:txBody>
          <a:bodyPr/>
          <a:lstStyle/>
          <a:p>
            <a:pPr algn="l"/>
            <a:r>
              <a:rPr lang="en-US" dirty="0"/>
              <a:t>Does this pie graph appeal to our pre-attentive attributes?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4E1F2B0-FB42-4F15-B52C-B8C960BFD6B3}"/>
              </a:ext>
            </a:extLst>
          </p:cNvPr>
          <p:cNvGrpSpPr/>
          <p:nvPr/>
        </p:nvGrpSpPr>
        <p:grpSpPr>
          <a:xfrm>
            <a:off x="5076825" y="428625"/>
            <a:ext cx="6624637" cy="5029199"/>
            <a:chOff x="178115" y="932931"/>
            <a:chExt cx="8597856" cy="5821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540D198-6995-46AB-9897-05FD9D67D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19" y="1111737"/>
              <a:ext cx="1918536" cy="15736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FBEE0D44-5805-4413-8D42-69472643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818" y="3068094"/>
              <a:ext cx="1918537" cy="16139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7772AE7-3648-4007-ACBE-5DDDF14C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3609" y="3068094"/>
              <a:ext cx="1743962" cy="16139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1389BC4-3260-4FEB-94D8-A5E24EC96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2992" y="1080030"/>
              <a:ext cx="1825758" cy="1605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74B95C71-DDAA-4461-BB15-D20DAE593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4328" y="1080031"/>
              <a:ext cx="1743962" cy="15736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6494C4A-C677-4015-9678-33A46236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993" y="3068094"/>
              <a:ext cx="1818978" cy="16139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D8199C49-1CCF-4831-87B9-51BEE565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2992" y="5012262"/>
              <a:ext cx="1818979" cy="16965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7A5FBD5-0C5A-421B-B044-C22D5EC4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033" y="5012262"/>
              <a:ext cx="1907322" cy="16965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8E0C462-62E4-4298-A5D4-6882191ACB5A}"/>
                </a:ext>
              </a:extLst>
            </p:cNvPr>
            <p:cNvSpPr txBox="1"/>
            <p:nvPr/>
          </p:nvSpPr>
          <p:spPr>
            <a:xfrm>
              <a:off x="3800330" y="3022102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88B0066-5BD3-4F60-897D-74D60F6650A8}"/>
                </a:ext>
              </a:extLst>
            </p:cNvPr>
            <p:cNvSpPr txBox="1"/>
            <p:nvPr/>
          </p:nvSpPr>
          <p:spPr>
            <a:xfrm>
              <a:off x="1266523" y="1174091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Length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45B359C-85DE-4C60-BD47-70966CA8CF2E}"/>
                </a:ext>
              </a:extLst>
            </p:cNvPr>
            <p:cNvSpPr txBox="1"/>
            <p:nvPr/>
          </p:nvSpPr>
          <p:spPr>
            <a:xfrm>
              <a:off x="3628808" y="6293102"/>
              <a:ext cx="145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Grouping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6052EAA-2E45-46D2-8A34-2E1E352702B3}"/>
                </a:ext>
              </a:extLst>
            </p:cNvPr>
            <p:cNvSpPr txBox="1"/>
            <p:nvPr/>
          </p:nvSpPr>
          <p:spPr>
            <a:xfrm>
              <a:off x="3437021" y="932931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9B8FF46-83D1-4873-80BE-B581269B94E5}"/>
                </a:ext>
              </a:extLst>
            </p:cNvPr>
            <p:cNvSpPr txBox="1"/>
            <p:nvPr/>
          </p:nvSpPr>
          <p:spPr>
            <a:xfrm>
              <a:off x="178115" y="2854501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55EAD58-20AB-4C25-928D-EF0123356814}"/>
                </a:ext>
              </a:extLst>
            </p:cNvPr>
            <p:cNvSpPr txBox="1"/>
            <p:nvPr/>
          </p:nvSpPr>
          <p:spPr>
            <a:xfrm>
              <a:off x="5743374" y="104201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Hue/Contrast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BA43B45E-40A7-4596-B4AF-6C9B2CB20DD3}"/>
                </a:ext>
              </a:extLst>
            </p:cNvPr>
            <p:cNvSpPr/>
            <p:nvPr/>
          </p:nvSpPr>
          <p:spPr bwMode="auto">
            <a:xfrm>
              <a:off x="1527265" y="5864204"/>
              <a:ext cx="274320" cy="401614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8900" tIns="88900" rIns="88900" bIns="8890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806502F-ED78-4C46-9D3D-75EA4E6F4B19}"/>
                </a:ext>
              </a:extLst>
            </p:cNvPr>
            <p:cNvSpPr txBox="1"/>
            <p:nvPr/>
          </p:nvSpPr>
          <p:spPr>
            <a:xfrm>
              <a:off x="6142693" y="3145809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28C6B6C-5F34-4644-B25A-6EF729654FF0}"/>
                </a:ext>
              </a:extLst>
            </p:cNvPr>
            <p:cNvSpPr txBox="1"/>
            <p:nvPr/>
          </p:nvSpPr>
          <p:spPr>
            <a:xfrm>
              <a:off x="488906" y="4833922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Enclosure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E885F0EC-C888-42FC-A148-B5809BC55687}"/>
                </a:ext>
              </a:extLst>
            </p:cNvPr>
            <p:cNvSpPr/>
            <p:nvPr/>
          </p:nvSpPr>
          <p:spPr bwMode="auto">
            <a:xfrm>
              <a:off x="1633945" y="6034531"/>
              <a:ext cx="45719" cy="45719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8900" tIns="88900" rIns="88900" bIns="8890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ACE7C524-FC02-4F09-B94F-BDFB7B2A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2009" y="5026756"/>
              <a:ext cx="1743962" cy="16139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DB5E61B-88FC-4CDE-B2C2-C95C94D20690}"/>
                </a:ext>
              </a:extLst>
            </p:cNvPr>
            <p:cNvSpPr txBox="1"/>
            <p:nvPr/>
          </p:nvSpPr>
          <p:spPr>
            <a:xfrm>
              <a:off x="7177030" y="5368373"/>
              <a:ext cx="1569660" cy="461665"/>
            </a:xfrm>
            <a:prstGeom prst="rect">
              <a:avLst/>
            </a:prstGeom>
            <a:solidFill>
              <a:srgbClr val="DDDDD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Symmetry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BFF092E-30E9-45B4-AE16-030B4C6D4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59" y="3352191"/>
            <a:ext cx="4445863" cy="21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329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4138</TotalTime>
  <Words>770</Words>
  <Application>Microsoft Office PowerPoint</Application>
  <PresentationFormat>Widescreen</PresentationFormat>
  <Paragraphs>189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Schoolbook</vt:lpstr>
      <vt:lpstr>Corbel</vt:lpstr>
      <vt:lpstr>Headlines</vt:lpstr>
      <vt:lpstr>Storytelling with data</vt:lpstr>
      <vt:lpstr>Outline</vt:lpstr>
      <vt:lpstr>Introduction</vt:lpstr>
      <vt:lpstr>Dr Semmelweis</vt:lpstr>
      <vt:lpstr>Data Sources  “Data is the middleman between phenomenon and ideas about them”</vt:lpstr>
      <vt:lpstr>Semmelweis Data    Wiki Page with Data</vt:lpstr>
      <vt:lpstr>Data Viz Principles</vt:lpstr>
      <vt:lpstr>We don’t go in order </vt:lpstr>
      <vt:lpstr>We use our iconic memory first  </vt:lpstr>
      <vt:lpstr>We see first what stands out </vt:lpstr>
      <vt:lpstr>We only see a few things at once</vt:lpstr>
      <vt:lpstr>We seek meaning and make connections</vt:lpstr>
      <vt:lpstr>We rely on conventions and metaphors</vt:lpstr>
      <vt:lpstr>Interactive Way of the Future</vt:lpstr>
      <vt:lpstr>Chart typology</vt:lpstr>
      <vt:lpstr>Chart Creation</vt:lpstr>
      <vt:lpstr>Semmelweis Plot</vt:lpstr>
      <vt:lpstr>Chart Critique</vt:lpstr>
      <vt:lpstr>Chart Critique Semmelweis</vt:lpstr>
      <vt:lpstr>Improved Plot</vt:lpstr>
      <vt:lpstr>Storytelling Principles</vt:lpstr>
      <vt:lpstr>Storytelling Principles</vt:lpstr>
      <vt:lpstr>Storytelling Principles</vt:lpstr>
      <vt:lpstr>PowerPoint Presentation</vt:lpstr>
      <vt:lpstr>PowerPoint Presentation</vt:lpstr>
      <vt:lpstr>PowerPoint Presentation</vt:lpstr>
      <vt:lpstr>PowerPoint Presentation</vt:lpstr>
      <vt:lpstr>Semmelweis Visualization in the Literature</vt:lpstr>
      <vt:lpstr>Chart Critique Semmelweis </vt:lpstr>
      <vt:lpstr>Questions?    Thank You!</vt:lpstr>
    </vt:vector>
  </TitlesOfParts>
  <Company>USAF Academy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 with data</dc:title>
  <dc:creator>Warner, Bradley A Professor USAF USAFA USAFA/DFMS</dc:creator>
  <cp:lastModifiedBy>Warner, Bradley A Professor USAF USAFA USAFA/DFMS</cp:lastModifiedBy>
  <cp:revision>67</cp:revision>
  <dcterms:created xsi:type="dcterms:W3CDTF">2019-05-29T03:14:37Z</dcterms:created>
  <dcterms:modified xsi:type="dcterms:W3CDTF">2019-06-13T23:07:59Z</dcterms:modified>
</cp:coreProperties>
</file>